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78" r:id="rId5"/>
    <p:sldId id="279" r:id="rId6"/>
    <p:sldId id="262" r:id="rId7"/>
    <p:sldId id="263" r:id="rId8"/>
    <p:sldId id="264" r:id="rId9"/>
    <p:sldId id="267" r:id="rId10"/>
    <p:sldId id="290" r:id="rId11"/>
    <p:sldId id="269" r:id="rId12"/>
    <p:sldId id="270" r:id="rId13"/>
    <p:sldId id="280" r:id="rId14"/>
    <p:sldId id="281" r:id="rId15"/>
    <p:sldId id="282" r:id="rId16"/>
    <p:sldId id="293" r:id="rId17"/>
    <p:sldId id="288" r:id="rId18"/>
    <p:sldId id="291" r:id="rId19"/>
    <p:sldId id="29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75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54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8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52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57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2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16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22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25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8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1453-083F-415E-A63A-20731FB506BD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FC75-2862-4237-8298-ECE57BB5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9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281678"/>
            <a:ext cx="1219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6000" b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6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HERZLICH  WILLKOMMEN</a:t>
            </a:r>
          </a:p>
          <a:p>
            <a:pPr algn="ctr"/>
            <a:endParaRPr lang="de-DE" sz="6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de-DE" sz="6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zum Infoabend 2025</a:t>
            </a:r>
            <a:endParaRPr lang="de-DE" sz="6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467" y="4344329"/>
            <a:ext cx="2310215" cy="25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23532" y="2205990"/>
            <a:ext cx="11060468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Schülerinnen und Schüler, die häufiger den Unterricht stören, erhalten die Möglichkeit, in einem besonderen Raum – dem Trainingsraum – unter der Anleitung einer Lehrkraft in Ruhe über ihr Verhalten nachdenken zu können, um so zu einem selbstverantwortlichen Handeln zu gelangen.</a:t>
            </a:r>
          </a:p>
          <a:p>
            <a:pPr marL="34290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Beachten der verbindlichen Regeln des Miteinanders und des gegenseitigen Respekts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527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Sozialer Trainingsraum</a:t>
            </a:r>
            <a:endParaRPr lang="de-DE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35" y="281678"/>
            <a:ext cx="3077029" cy="178792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519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Ganztagsangebot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218833"/>
            <a:ext cx="10560388" cy="32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Ganztagsangebot</a:t>
            </a:r>
          </a:p>
        </p:txBody>
      </p:sp>
      <p:sp>
        <p:nvSpPr>
          <p:cNvPr id="3" name="Rechteck 2"/>
          <p:cNvSpPr/>
          <p:nvPr/>
        </p:nvSpPr>
        <p:spPr>
          <a:xfrm>
            <a:off x="841248" y="928009"/>
            <a:ext cx="106386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Mittagessen für alle Schülerinnen und Schüler</a:t>
            </a:r>
            <a:endParaRPr lang="de-DE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Montag - Freitag, 13.15 – 13.45 Uhr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warmes Mittagessen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Anmeldung erforderlich</a:t>
            </a:r>
          </a:p>
          <a:p>
            <a:pPr>
              <a:lnSpc>
                <a:spcPct val="150000"/>
              </a:lnSpc>
            </a:pPr>
            <a:endParaRPr lang="de-DE" sz="3200" u="sng" baseline="-25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Bewegte Pause" für die Klassen 5 und 6</a:t>
            </a:r>
            <a:endParaRPr lang="de-DE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Montag - Donnerstag, 13.15 - 14.00 Uhr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mit einer qualifizierten Sport- und Physiotherapeutin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Spiel und Bewegung, Federball, Indiaca, </a:t>
            </a:r>
            <a:r>
              <a:rPr lang="de-DE" sz="32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Moonhopper</a:t>
            </a: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, Seilhüpfen, Ballspiele,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r>
              <a:rPr lang="de-DE" sz="32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Pogosticks</a:t>
            </a: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, Tischtennis, Schach u.v.m.</a:t>
            </a:r>
          </a:p>
        </p:txBody>
      </p:sp>
    </p:spTree>
    <p:extLst>
      <p:ext uri="{BB962C8B-B14F-4D97-AF65-F5344CB8AC3E}">
        <p14:creationId xmlns:p14="http://schemas.microsoft.com/office/powerpoint/2010/main" val="28871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Ganztagsangebot</a:t>
            </a:r>
          </a:p>
        </p:txBody>
      </p:sp>
      <p:sp>
        <p:nvSpPr>
          <p:cNvPr id="3" name="Rechteck 2"/>
          <p:cNvSpPr/>
          <p:nvPr/>
        </p:nvSpPr>
        <p:spPr>
          <a:xfrm>
            <a:off x="841248" y="928009"/>
            <a:ext cx="10638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u="sng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Schülercafe</a:t>
            </a: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„</a:t>
            </a:r>
            <a:r>
              <a:rPr lang="de-DE" sz="3200" b="1" u="sng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GoodStuff</a:t>
            </a: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" für alle Schülerinnen und Schüler</a:t>
            </a:r>
            <a:endParaRPr lang="de-DE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Montag - Freitag, ab 13.15 – 14.00 Uhr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Aufenthaltsraum mit Verkauf von Snacks und Getränken (Bio und </a:t>
            </a:r>
            <a:r>
              <a:rPr lang="de-DE" sz="32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Fairtrade</a:t>
            </a: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entspannen und „chillen"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Spielen: Billard, Tischkicker, </a:t>
            </a:r>
            <a:r>
              <a:rPr lang="de-DE" sz="32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Airhockey</a:t>
            </a: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, Gesellschaftsspiele, Kartenspiele u.v.m.</a:t>
            </a:r>
            <a:endParaRPr lang="de-DE" sz="3200" u="sng" baseline="-25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Arbeitsplätze zum Hausaufgaben machen</a:t>
            </a:r>
          </a:p>
          <a:p>
            <a:endParaRPr lang="de-DE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Ganztagsangebot</a:t>
            </a:r>
          </a:p>
        </p:txBody>
      </p:sp>
      <p:sp>
        <p:nvSpPr>
          <p:cNvPr id="3" name="Rechteck 2"/>
          <p:cNvSpPr/>
          <p:nvPr/>
        </p:nvSpPr>
        <p:spPr>
          <a:xfrm>
            <a:off x="841248" y="928009"/>
            <a:ext cx="106386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Lernzeit 1 und 2 für die Klassen 5-6</a:t>
            </a:r>
            <a:endParaRPr lang="de-DE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Montag - Donnerstag, 14.00 – 14.45 Uhr  und   14.45 – 15.30 Uhr 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Betreuung durch Lehrkräfte bzw. Teamer aus den Klassen 9 und 10 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in der Lernzeit gibt es die Möglichkeit eigenständig Hausaufgaben zu erledigen,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   sich für Vokabeltests und Klassenarbeiten vorzubereiten, 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   Referate auszuarbeiten oder Lernstoff zu wiederholen und zu vertiefen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die Schülerinnen und Schüler lernen </a:t>
            </a:r>
            <a:r>
              <a:rPr lang="de-DE" sz="3200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selbständig</a:t>
            </a: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mit Unterstützung der Teamer</a:t>
            </a:r>
          </a:p>
        </p:txBody>
      </p:sp>
    </p:spTree>
    <p:extLst>
      <p:ext uri="{BB962C8B-B14F-4D97-AF65-F5344CB8AC3E}">
        <p14:creationId xmlns:p14="http://schemas.microsoft.com/office/powerpoint/2010/main" val="27569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Ganztagsangebot</a:t>
            </a:r>
          </a:p>
        </p:txBody>
      </p:sp>
      <p:sp>
        <p:nvSpPr>
          <p:cNvPr id="3" name="Rechteck 2"/>
          <p:cNvSpPr/>
          <p:nvPr/>
        </p:nvSpPr>
        <p:spPr>
          <a:xfrm>
            <a:off x="841248" y="928009"/>
            <a:ext cx="106386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Offenes Betreuungsangebot für alle Schülerinnen und Schüler</a:t>
            </a:r>
            <a:endParaRPr lang="de-DE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Montag - Donnerstag, 15.30 – 16.00 Uhr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verschiedene Angebote, je nach Bedarf 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Möglichkeit zum Hausaufgabenmachen, Entspannen, Lesen in der Schulbücherei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Spielen im </a:t>
            </a:r>
            <a:r>
              <a:rPr lang="de-DE" sz="32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Schülercafe</a:t>
            </a: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 oder auf dem Hof</a:t>
            </a: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Betreuung durch Lehrkräfte bzw. Teamer aus den Klassen 9 und 10</a:t>
            </a:r>
          </a:p>
          <a:p>
            <a:pPr>
              <a:lnSpc>
                <a:spcPct val="150000"/>
              </a:lnSpc>
            </a:pPr>
            <a:endParaRPr lang="de-DE" sz="3200" baseline="-25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="1" u="sng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AG-Angebot</a:t>
            </a:r>
            <a:endParaRPr lang="de-DE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de-DE" sz="32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-&gt; wechselnd in jedem Halbjahr mit verpflichtender Anmeldung</a:t>
            </a:r>
          </a:p>
        </p:txBody>
      </p:sp>
    </p:spTree>
    <p:extLst>
      <p:ext uri="{BB962C8B-B14F-4D97-AF65-F5344CB8AC3E}">
        <p14:creationId xmlns:p14="http://schemas.microsoft.com/office/powerpoint/2010/main" val="21323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95AF3-F5E4-BAC1-C2C3-7DA85752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016FA3D-C167-E724-E539-119489E4DEFC}"/>
              </a:ext>
            </a:extLst>
          </p:cNvPr>
          <p:cNvSpPr/>
          <p:nvPr/>
        </p:nvSpPr>
        <p:spPr>
          <a:xfrm>
            <a:off x="841248" y="281678"/>
            <a:ext cx="1002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Ganztagsangebot – Beispiel einer Anmeldung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FC51EDA-DB8D-B09C-BB63-75F3A857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21" y="1262870"/>
            <a:ext cx="7230392" cy="5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23532" y="1396365"/>
            <a:ext cx="11060468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 Klasse 6 werden die Fächer Englisch und Mathematik innerhalb der Klasse in zwei unterschiedlichen Niveau-Stufen unterrichtet (G- und E-Niveau)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Halbjährlich wird die Einstufung von den Fachlehrkräften und der Klassenkonferenz überprüft und gegebenenfalls angepasst.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 Eltern werden im Vorfeld über die Einstufung informiert und haben ein einmaliges Widerspruchsrecht.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 Klasse 7 wird auch das Fach Deutsch innerhalb der Klasse in zwei Niveau-Stufen unterrichtet.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7545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Binnendifferenzierter Unterricht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682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23532" y="1824990"/>
            <a:ext cx="11060468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 Klasse 7 wird ein Teil des Pflichtunterrichtes durch Wahlpflichtunterricht abgedeckt. 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 Wahlpflichtunterricht können Fächer aus verschiedenen Bereichen, z.B. technische oder handwerkliche Fächer, Natur- oder Gesellschaftswissenschaften oder auch die Sprachen Französisch und Spanisch gewählt werden.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10461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Wahlpflichtunterricht / Zweite Fremdsprache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495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23532" y="1777365"/>
            <a:ext cx="11060468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Wird eine zweite Fremdsprache </a:t>
            </a:r>
            <a:r>
              <a:rPr lang="de-DE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(Spanisch/Französisch) gewählt, kann diese kann erst am Ende der Klasse 8 abgewählt werden.</a:t>
            </a:r>
            <a:endParaRPr lang="de-DE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Alle anderen Wahlpflichtunterrichte werden halbjährlich neu gewählt. Angeboten wurden z.B. dieses Jahr in den unterschiedlichen Jahrgangsstufen 7-10:</a:t>
            </a:r>
            <a:b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Werken mit Metall, Werken mit Holz, Informatik, Robotik, Schulgarten, Hauswirtschaft / Kochen, Schülerfirma, CAD/3D-Druck, </a:t>
            </a:r>
            <a:r>
              <a:rPr lang="de-DE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Singstar</a:t>
            </a:r>
            <a:r>
              <a:rPr lang="de-DE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/Chor, Umwelt &amp; Umweltschutz, Naturwissenschaften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10461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Wahlpflichtunterricht / Zweite Fremdsprache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034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1248" y="3291840"/>
            <a:ext cx="10643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Dienstag, 19. August 10.00 Uhr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Begrüßung in der Mehrzweckhalle</a:t>
            </a:r>
            <a:endParaRPr lang="de-DE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Der Förderverein &amp; die Schulleitung steht bei Kaffee &amp; Kuchen zu Gesprächen zur Verfügung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Ende des ersten Schultags um 12.30 Uhr</a:t>
            </a:r>
            <a:endParaRPr lang="de-DE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448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erste Schultag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82" y="464575"/>
            <a:ext cx="2894022" cy="19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1248" y="3291840"/>
            <a:ext cx="1064361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Offener Anfang 7.40 – 8.05 Uhr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Unterricht von 8.05 – 13.15 Uhr</a:t>
            </a:r>
            <a:endParaRPr lang="de-DE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Ganztagsangebot von 14.00 – 15.30 bzw. 16.00 Uhr</a:t>
            </a:r>
            <a:endParaRPr lang="de-DE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1-2 x pro Woche Pflichtunterricht am Nachmittag</a:t>
            </a:r>
            <a:endParaRPr lang="de-DE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4115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Unterrichtszeiten</a:t>
            </a:r>
            <a:endParaRPr lang="de-DE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54" y="281678"/>
            <a:ext cx="3873910" cy="2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10786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Unterrichtszeiten – Beispiel eines Stundenplans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95" y="1174819"/>
            <a:ext cx="10019071" cy="52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1248" y="281678"/>
            <a:ext cx="10786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Unterrichtszeiten – Beispiel eines Stundenplans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84" y="1164193"/>
            <a:ext cx="10019071" cy="52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1248" y="3291840"/>
            <a:ext cx="10643616" cy="55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1x pro Woche mit der Klassenlehrkraft</a:t>
            </a:r>
            <a:endParaRPr lang="de-DE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249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Klassenrat</a:t>
            </a:r>
            <a:endParaRPr lang="de-DE" sz="3600" dirty="0"/>
          </a:p>
        </p:txBody>
      </p:sp>
      <p:pic>
        <p:nvPicPr>
          <p:cNvPr id="7" name="Bild 1" descr="https://www.derklassenrat.de/wp-content/uploads/2018/05/der-klassenrat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656" y="281678"/>
            <a:ext cx="3950208" cy="281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5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1248" y="3291840"/>
            <a:ext cx="10643616" cy="55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1x pro Woche mit der Schulsozialarbeit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3667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Soziales Lernen</a:t>
            </a:r>
            <a:endParaRPr lang="de-DE" sz="3600" dirty="0"/>
          </a:p>
        </p:txBody>
      </p:sp>
      <p:pic>
        <p:nvPicPr>
          <p:cNvPr id="7" name="Bild 15" descr="Bildergebnis für teamspiele clipa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004" y="281678"/>
            <a:ext cx="3197860" cy="26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2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1248" y="3291840"/>
            <a:ext cx="1064361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Methodenlernen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Schöne Heftseite 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IT-Kenntnisse, </a:t>
            </a:r>
            <a:r>
              <a:rPr lang="de-DE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Schul.Cloud</a:t>
            </a: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Word, PowerPoint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Plakatgestaltung, Portfolio usw.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Präsentationen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368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Offenes Lernen</a:t>
            </a:r>
            <a:endParaRPr lang="de-DE" sz="3600" dirty="0"/>
          </a:p>
        </p:txBody>
      </p:sp>
      <p:pic>
        <p:nvPicPr>
          <p:cNvPr id="7" name="Bild 27" descr="Bildergebnis für gruppenarbeit clipa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049" y="281678"/>
            <a:ext cx="4242816" cy="285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8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41248" y="3291840"/>
            <a:ext cx="10643616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Anmeldung bis spätestens 25.6.2025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verpflichtend für Klasse 5 und 6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 Std pro Woche Musikunterricht während der Schulzeit</a:t>
            </a:r>
          </a:p>
          <a:p>
            <a:pPr marL="342900" lvl="0" indent="-342900">
              <a:lnSpc>
                <a:spcPct val="115000"/>
              </a:lnSpc>
              <a:spcAft>
                <a:spcPts val="1800"/>
              </a:spcAft>
              <a:buFont typeface="Comic Sans MS" panose="030F0702030302020204" pitchFamily="66" charset="0"/>
              <a:buChar char="-"/>
            </a:pPr>
            <a:r>
              <a:rPr lang="de-DE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Kosten: 14 Euro monatlich</a:t>
            </a:r>
          </a:p>
        </p:txBody>
      </p:sp>
      <p:sp>
        <p:nvSpPr>
          <p:cNvPr id="5" name="Rechteck 4"/>
          <p:cNvSpPr/>
          <p:nvPr/>
        </p:nvSpPr>
        <p:spPr>
          <a:xfrm>
            <a:off x="841248" y="281678"/>
            <a:ext cx="2776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Musikklasse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46" y="281678"/>
            <a:ext cx="3561118" cy="24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Breitbild</PresentationFormat>
  <Paragraphs>83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GHS</dc:creator>
  <cp:lastModifiedBy>Master</cp:lastModifiedBy>
  <cp:revision>32</cp:revision>
  <dcterms:created xsi:type="dcterms:W3CDTF">2019-06-13T00:01:52Z</dcterms:created>
  <dcterms:modified xsi:type="dcterms:W3CDTF">2025-06-25T18:51:18Z</dcterms:modified>
</cp:coreProperties>
</file>